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307" r:id="rId4"/>
    <p:sldId id="308" r:id="rId5"/>
    <p:sldId id="294" r:id="rId6"/>
    <p:sldId id="312" r:id="rId7"/>
    <p:sldId id="320" r:id="rId8"/>
    <p:sldId id="298" r:id="rId9"/>
    <p:sldId id="319" r:id="rId10"/>
    <p:sldId id="314" r:id="rId11"/>
    <p:sldId id="324" r:id="rId12"/>
    <p:sldId id="299" r:id="rId13"/>
    <p:sldId id="316" r:id="rId14"/>
    <p:sldId id="317" r:id="rId15"/>
    <p:sldId id="323" r:id="rId16"/>
    <p:sldId id="318" r:id="rId17"/>
    <p:sldId id="303" r:id="rId18"/>
    <p:sldId id="325" r:id="rId19"/>
    <p:sldId id="304" r:id="rId20"/>
    <p:sldId id="305" r:id="rId21"/>
    <p:sldId id="322" r:id="rId22"/>
    <p:sldId id="321" r:id="rId23"/>
    <p:sldId id="310" r:id="rId24"/>
  </p:sldIdLst>
  <p:sldSz cx="9144000" cy="6858000" type="screen4x3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98981" y="2496449"/>
            <a:ext cx="6146037" cy="1273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oania"/>
                <a:cs typeface="Aroan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9399" y="206451"/>
            <a:ext cx="8185200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FreeSans"/>
                <a:cs typeface="Free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303" y="3183763"/>
            <a:ext cx="4813300" cy="2586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oania"/>
                <a:cs typeface="Aroan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Y3aa2sx0F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7kanal.com.ua/2021/10/12/lokdaun-ne-za-gorami/" TargetMode="External"/><Relationship Id="rId2" Type="http://schemas.openxmlformats.org/officeDocument/2006/relationships/hyperlink" Target="http://7kanal.com.ua/2021/10/07/kabmin-vidiliv-25-mln-griven-na-populjarizaciju-covid-vakcinaci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7kanal.com.ua/2021/10/19/oask-prosjat-skasuvati-nakaz-moz-pro-obov-jazkovu-vakcinaciju/" TargetMode="External"/><Relationship Id="rId4" Type="http://schemas.openxmlformats.org/officeDocument/2006/relationships/hyperlink" Target="http://7kanal.com.ua/2021/10/14/tok-shou-prozhektor-2-0-odesa-vs-covid-19-znovu-prograiemo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7kanal.com.ua/2021/10/29/moz-pribralo-punkt-pro-dobrovilnu-vakcinaciju-u-dorozhnij-karti-shheplen-proti-covid-19/" TargetMode="External"/><Relationship Id="rId2" Type="http://schemas.openxmlformats.org/officeDocument/2006/relationships/hyperlink" Target="https://www.youtube.com/watch?v=IXILl2yNe2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tktv.ua/news/za_ostanni_4_tyzhni_v_kovidnomu_viddilenni_kolomyys%60koyi_tsrl_pomerly_45_patsientiv_vide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ademia.edu/61054678/%D0%86%D0%9C%D0%A3%D0%9D%D0%86%D0%A2%D0%95%D0%A2_%D0%92%D0%86%D0%94_%D0%92%D0%86%D0%94%D0%9F%D0%9E%D0%92%D0%86%D0%94%D0%90%D0%9B%D0%AC%D0%9D%D0%9E%D0%A1%D0%A2%D0%86_%D0%9F%D0%A0%D0%98_%D0%92%D0%90%D0%9A%D0%A6%D0%98%D0%9D%D0%90%D0%A6%D0%86%D0%87_%D0%92%D0%86%D0%94_COVID_19_%D0%86_%D0%92%D0%86%D0%94%D0%A8%D0%9A%D0%9E%D0%94%D0%A3%D0%92%D0%90%D0%9D%D0%9D%D0%AF_%D0%A8%D0%9A%D0%9E%D0%94%D0%98_%D0%9D%D0%90%D0%A6%D0%86%D0%9E%D0%9D%D0%90%D0%9B%D0%AC%D0%9D%D0%98%D0%99_%D0%A1%D0%A2%D0%90%D0%9D%D0%94%D0%90%D0%A0%D0%A2_%D0%86_%D0%97%D0%90%D0%A0%D0%A3%D0%91%D0%86%D0%96%D0%9D%D0%98%D0%99_%D0%94%D0%9E%D0%A1%D0%92%D0%86%D0%94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7kanal.com.ua/2021/11/08/den-mistobuduvannja-marafon-medichna-infrastruktura-chogo-ne-vistachaie-odeshhini/" TargetMode="External"/><Relationship Id="rId2" Type="http://schemas.openxmlformats.org/officeDocument/2006/relationships/hyperlink" Target="https://www.youtube.com/watch?v=02s8g61te_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6pnTkj3mXw8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qT7i_AnUnA&amp;t=4632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a.org.ua/blog/pravovi-novyny-u-sferi-medychnogo-prava-za-22-28-lystopada-2021-rok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Y3aa2sx0F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609601" y="2496449"/>
            <a:ext cx="7696200" cy="1921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uk-UA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Звіт про роботу </a:t>
            </a:r>
            <a:br>
              <a:rPr lang="en-US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Комітету медичного і фармацевтичного права та біоетики НААУ </a:t>
            </a:r>
            <a:b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жовтень-грудень 2021 р.</a:t>
            </a:r>
            <a:endParaRPr lang="uk-U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47451"/>
            <a:ext cx="8185200" cy="878840"/>
          </a:xfrm>
        </p:spPr>
        <p:txBody>
          <a:bodyPr>
            <a:noAutofit/>
          </a:bodyPr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6302" y="2133600"/>
            <a:ext cx="8292897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uk-UA" sz="2400" dirty="0">
              <a:cs typeface="Times New Roman" pitchFamily="18" charset="0"/>
            </a:endParaRPr>
          </a:p>
          <a:p>
            <a:pPr>
              <a:buNone/>
            </a:pPr>
            <a:endParaRPr lang="uk-UA" sz="1800" dirty="0"/>
          </a:p>
          <a:p>
            <a:pPr>
              <a:buNone/>
            </a:pPr>
            <a:endParaRPr lang="uk-UA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7200" y="1826291"/>
            <a:ext cx="8382000" cy="462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000"/>
              </a:spcAft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22.10.2021 </a:t>
            </a:r>
            <a:r>
              <a:rPr lang="uk-UA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Ірина </a:t>
            </a:r>
            <a:r>
              <a:rPr lang="uk-UA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Сенюта</a:t>
            </a:r>
            <a:r>
              <a:rPr lang="uk-UA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брала участь у Всеукраїнській науково-практичній конференції «Застосування в національному судочинстві стандартів Конвенції про захист прав людини і основоположних свобод 1950 року». Голова Комітету розкрила тему: «Конвенційні гарантії і право-обов’язок людини на вакцинацію від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-19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algn="just">
              <a:spcAft>
                <a:spcPts val="1000"/>
              </a:spcAft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27.10.2021 </a:t>
            </a:r>
            <a:r>
              <a:rPr lang="uk-UA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Ірина </a:t>
            </a:r>
            <a:r>
              <a:rPr lang="uk-UA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Сенюта</a:t>
            </a:r>
            <a:r>
              <a:rPr lang="uk-UA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взяла участь у Фаховій школі дитячих стоматологів «Ускладнення у дитячій стоматології – робота над помилками» та виступила з доповіддю на тему «Правові аспекти для безпечного провадження стоматологічної практики».</a:t>
            </a:r>
          </a:p>
          <a:p>
            <a:r>
              <a:rPr lang="uk-UA" sz="2000" dirty="0">
                <a:effectLst/>
                <a:ea typeface="Calibri" panose="020F0502020204030204" pitchFamily="34" charset="0"/>
              </a:rPr>
              <a:t>28.10.2021 </a:t>
            </a:r>
            <a:r>
              <a:rPr lang="uk-UA" sz="2000" b="1" dirty="0">
                <a:effectLst/>
                <a:ea typeface="Calibri" panose="020F0502020204030204" pitchFamily="34" charset="0"/>
              </a:rPr>
              <a:t>Ірина </a:t>
            </a:r>
            <a:r>
              <a:rPr lang="uk-UA" sz="2000" b="1" dirty="0" err="1">
                <a:effectLst/>
                <a:ea typeface="Calibri" panose="020F0502020204030204" pitchFamily="34" charset="0"/>
              </a:rPr>
              <a:t>Сенюта</a:t>
            </a:r>
            <a:r>
              <a:rPr lang="uk-UA" sz="2000" b="1" dirty="0">
                <a:effectLst/>
                <a:ea typeface="Calibri" panose="020F0502020204030204" pitchFamily="34" charset="0"/>
              </a:rPr>
              <a:t> </a:t>
            </a:r>
            <a:r>
              <a:rPr lang="uk-UA" sz="2000" dirty="0">
                <a:effectLst/>
                <a:ea typeface="Calibri" panose="020F0502020204030204" pitchFamily="34" charset="0"/>
              </a:rPr>
              <a:t>взяла участь у Першому форумі соціальної взаємодії «Сильна. Вільна. Спроможна» для жінок які виховують дітей з інвалідністю або жінок з інвалідністю. </a:t>
            </a:r>
          </a:p>
          <a:p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cs typeface="Arial" pitchFamily="34" charset="0"/>
              </a:rPr>
              <a:t>28-29.10.2021 </a:t>
            </a: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cs typeface="Arial" pitchFamily="34" charset="0"/>
              </a:rPr>
              <a:t>Зінаїда Чуприна </a:t>
            </a: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cs typeface="Arial" pitchFamily="34" charset="0"/>
              </a:rPr>
              <a:t>взяла 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у конференції з медичного права, 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організованій 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відділенням АПУ в Запорізькій області.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57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47451"/>
            <a:ext cx="8185200" cy="878840"/>
          </a:xfrm>
        </p:spPr>
        <p:txBody>
          <a:bodyPr>
            <a:noAutofit/>
          </a:bodyPr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6302" y="2133600"/>
            <a:ext cx="8292897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uk-UA" sz="2400" dirty="0">
              <a:cs typeface="Times New Roman" pitchFamily="18" charset="0"/>
            </a:endParaRPr>
          </a:p>
          <a:p>
            <a:pPr>
              <a:buNone/>
            </a:pPr>
            <a:r>
              <a:rPr lang="uk-UA" sz="1800" dirty="0"/>
              <a:t>ї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7200" y="2209800"/>
            <a:ext cx="8382000" cy="351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200" dirty="0">
                <a:ea typeface="Calibri" panose="020F0502020204030204" pitchFamily="34" charset="0"/>
              </a:rPr>
              <a:t>12-13 жовтня 2021 р. </a:t>
            </a:r>
            <a:r>
              <a:rPr lang="uk-UA" sz="2200" b="1" dirty="0">
                <a:ea typeface="Calibri" panose="020F0502020204030204" pitchFamily="34" charset="0"/>
              </a:rPr>
              <a:t>Роман </a:t>
            </a:r>
            <a:r>
              <a:rPr lang="uk-UA" sz="2200" b="1" dirty="0" err="1">
                <a:ea typeface="Calibri" panose="020F0502020204030204" pitchFamily="34" charset="0"/>
              </a:rPr>
              <a:t>Майданик</a:t>
            </a:r>
            <a:r>
              <a:rPr lang="uk-UA" sz="2200" b="1" dirty="0">
                <a:effectLst/>
                <a:ea typeface="Calibri" panose="020F0502020204030204" pitchFamily="34" charset="0"/>
              </a:rPr>
              <a:t> </a:t>
            </a:r>
            <a:r>
              <a:rPr lang="uk-UA" sz="2200" dirty="0">
                <a:effectLst/>
                <a:ea typeface="Calibri" panose="020F0502020204030204" pitchFamily="34" charset="0"/>
              </a:rPr>
              <a:t>взяв участь у </a:t>
            </a:r>
            <a:r>
              <a:rPr lang="uk-UA" sz="2200" dirty="0">
                <a:ea typeface="Times New Roman" panose="02020603050405020304" pitchFamily="18" charset="0"/>
              </a:rPr>
              <a:t>ХІ Міжнародному цивілістичному форумі «На шляху до європейського приватного права» та виступив з темою «Переосмислення </a:t>
            </a:r>
            <a:r>
              <a:rPr lang="uk-UA" sz="2200" dirty="0">
                <a:effectLst/>
                <a:ea typeface="Times New Roman" panose="02020603050405020304" pitchFamily="18" charset="0"/>
              </a:rPr>
              <a:t>загальної частини речового права в умовах європеїзації та </a:t>
            </a:r>
            <a:r>
              <a:rPr lang="uk-UA" sz="2200" dirty="0" err="1">
                <a:effectLst/>
                <a:ea typeface="Times New Roman" panose="02020603050405020304" pitchFamily="18" charset="0"/>
              </a:rPr>
              <a:t>рекодифікації</a:t>
            </a:r>
            <a:r>
              <a:rPr lang="uk-UA" sz="2200" dirty="0">
                <a:effectLst/>
                <a:ea typeface="Times New Roman" panose="02020603050405020304" pitchFamily="18" charset="0"/>
              </a:rPr>
              <a:t>».</a:t>
            </a:r>
            <a:r>
              <a:rPr lang="uk-UA" sz="2200" dirty="0">
                <a:effectLst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200" dirty="0">
                <a:ea typeface="Calibri" panose="020F0502020204030204" pitchFamily="34" charset="0"/>
              </a:rPr>
              <a:t>22 жовтня 2021 р. </a:t>
            </a:r>
            <a:r>
              <a:rPr lang="uk-UA" sz="2200" b="1" dirty="0">
                <a:ea typeface="Calibri" panose="020F0502020204030204" pitchFamily="34" charset="0"/>
              </a:rPr>
              <a:t>Роман </a:t>
            </a:r>
            <a:r>
              <a:rPr lang="uk-UA" sz="2200" b="1" dirty="0" err="1">
                <a:effectLst/>
                <a:ea typeface="Calibri" panose="020F0502020204030204" pitchFamily="34" charset="0"/>
              </a:rPr>
              <a:t>Майданик</a:t>
            </a:r>
            <a:r>
              <a:rPr lang="uk-UA" sz="2200" b="1" dirty="0">
                <a:effectLst/>
                <a:ea typeface="Calibri" panose="020F0502020204030204" pitchFamily="34" charset="0"/>
              </a:rPr>
              <a:t> </a:t>
            </a:r>
            <a:r>
              <a:rPr lang="uk-UA" sz="2200" dirty="0">
                <a:effectLst/>
                <a:ea typeface="Calibri" panose="020F0502020204030204" pitchFamily="34" charset="0"/>
              </a:rPr>
              <a:t>взяв участь у </a:t>
            </a:r>
            <a:r>
              <a:rPr lang="uk-UA" sz="2200" dirty="0">
                <a:ea typeface="Times New Roman" panose="02020603050405020304" pitchFamily="18" charset="0"/>
              </a:rPr>
              <a:t>Науково-практичній конференції «Україна на шляху до європейського приватного права в сфері економічних відносин».</a:t>
            </a:r>
            <a:endParaRPr lang="uk-UA" sz="22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uk-UA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03 грудня 2021 р. </a:t>
            </a:r>
            <a:r>
              <a:rPr lang="uk-UA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Роман </a:t>
            </a:r>
            <a:r>
              <a:rPr lang="uk-UA" sz="22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Майданик</a:t>
            </a:r>
            <a:r>
              <a:rPr lang="uk-UA" sz="2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uk-UA" sz="2200" dirty="0">
                <a:effectLst/>
                <a:ea typeface="Calibri" panose="020F0502020204030204" pitchFamily="34" charset="0"/>
              </a:rPr>
              <a:t>взяв участь у </a:t>
            </a:r>
            <a:r>
              <a:rPr lang="uk-UA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Науково-практична конференція «Академічний дискурс методології приватного права».</a:t>
            </a:r>
            <a:endParaRPr lang="uk-UA" sz="2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29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185200" cy="878840"/>
          </a:xfrm>
        </p:spPr>
        <p:txBody>
          <a:bodyPr>
            <a:noAutofit/>
          </a:bodyPr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6302" y="1869440"/>
            <a:ext cx="8216697" cy="45313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spcAft>
                <a:spcPts val="10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10.11.2021 </a:t>
            </a: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Вікторія Валах 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взяла участь як спікер у Всеукраїнському круглому столі з питань законності обов'язкової вакцинації (організатор - КДКА Запорізької області) з темою «Захист трудових прав при вакцинації від COVOD-19» (URL: </a:t>
            </a:r>
            <a:r>
              <a:rPr lang="uk-UA" sz="2000" u="sng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https://www.youtube.com/watch?v=IY3aa2sx0F4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)</a:t>
            </a:r>
            <a:endParaRPr lang="uk-UA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uk-UA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12.11.2021 </a:t>
            </a:r>
            <a:r>
              <a:rPr lang="uk-UA" sz="2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Ірина </a:t>
            </a:r>
            <a:r>
              <a:rPr lang="uk-UA" sz="20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Сенюта</a:t>
            </a:r>
            <a:r>
              <a:rPr lang="uk-UA" sz="2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брала участь як </a:t>
            </a:r>
            <a:r>
              <a:rPr lang="uk-UA" sz="2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спікерка</a:t>
            </a:r>
            <a:r>
              <a:rPr lang="uk-UA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в Третьому засіданні Регіонального форуму суддів з ВІЛ, прав людини та законодавства та виступила з доповіддю «Право на конфіденційність: механізми реалізації, відшкодування моральної шкоди за розголошення ВІЛ статусу».</a:t>
            </a:r>
            <a:endParaRPr lang="uk-UA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12.11.21 </a:t>
            </a: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Вікторія Валах 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взяла участь у спільному заході Комітету з трудового права і Комітету медичного і фармацевтичного права і біоетики та виступила з доповіддю «Захист трудових прав в умовах проведення кампанії з вакцинопрофілактики від COVOD-19».</a:t>
            </a:r>
            <a:endParaRPr lang="uk-UA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92B0A-F157-4F87-9401-F0D0E8B75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9" y="1066800"/>
            <a:ext cx="8185200" cy="878840"/>
          </a:xfrm>
        </p:spPr>
        <p:txBody>
          <a:bodyPr/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</a:t>
            </a:r>
            <a:endParaRPr lang="uk-UA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C5A4398-F16F-4713-858E-F37FB272F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399" y="2169616"/>
            <a:ext cx="8185200" cy="4257576"/>
          </a:xfrm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uk-UA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У межах конгресу IV Міжнародний конгрес </a:t>
            </a:r>
            <a:r>
              <a:rPr lang="uk-UA" sz="2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Antibiotic</a:t>
            </a:r>
            <a:r>
              <a:rPr lang="uk-UA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Resistance</a:t>
            </a:r>
            <a:r>
              <a:rPr lang="uk-UA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STOP 13.11.2021 працювала юридична секція, яку </a:t>
            </a:r>
            <a:r>
              <a:rPr lang="uk-UA" sz="2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модерувала</a:t>
            </a:r>
            <a:r>
              <a:rPr lang="uk-UA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Ірина </a:t>
            </a:r>
            <a:r>
              <a:rPr lang="uk-UA" sz="20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Сенюта</a:t>
            </a:r>
            <a:r>
              <a:rPr lang="uk-UA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uk-UA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Окрім того, </a:t>
            </a:r>
            <a:r>
              <a:rPr lang="uk-UA" sz="2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Ірина </a:t>
            </a:r>
            <a:r>
              <a:rPr lang="uk-UA" sz="20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Сенюта</a:t>
            </a:r>
            <a:r>
              <a:rPr lang="uk-UA" sz="2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виступила з доповіддю на тему «Правові алгоритми для якісного та безпечного провадження медичної практики: топ-10 порад лікарю». У доповіді розкрила чимало питань: від дотримання стандартів у сфері охорони здоров’я, специфікацій, ведення е-листків непрацездатності до проблем з веденням форми №003-6/о, фотографування пацієнтів. </a:t>
            </a:r>
            <a:endParaRPr lang="uk-UA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dirty="0">
                <a:effectLst/>
                <a:latin typeface="+mn-lt"/>
                <a:ea typeface="Times New Roman" panose="02020603050405020304" pitchFamily="18" charset="0"/>
              </a:rPr>
              <a:t>З доповіддю також виступила </a:t>
            </a:r>
            <a:r>
              <a:rPr lang="uk-UA" sz="2000" b="1" dirty="0">
                <a:effectLst/>
                <a:latin typeface="+mn-lt"/>
                <a:ea typeface="Times New Roman" panose="02020603050405020304" pitchFamily="18" charset="0"/>
              </a:rPr>
              <a:t>Христина </a:t>
            </a:r>
            <a:r>
              <a:rPr lang="uk-UA" sz="2000" b="1" dirty="0" err="1">
                <a:effectLst/>
                <a:latin typeface="+mn-lt"/>
                <a:ea typeface="Times New Roman" panose="02020603050405020304" pitchFamily="18" charset="0"/>
              </a:rPr>
              <a:t>Терешко</a:t>
            </a:r>
            <a:r>
              <a:rPr lang="uk-UA" sz="2000" b="1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+mn-lt"/>
                <a:ea typeface="Times New Roman" panose="02020603050405020304" pitchFamily="18" charset="0"/>
              </a:rPr>
              <a:t>у своєму виступі на тему «Догана медичному працівнику: застосувати(,) не можна(,) скасувати» розкрила питання відсторонення від роботи та порядок притягнення медичного працівника до дисциплінарної відповідальності у вигляді догани.</a:t>
            </a:r>
            <a:r>
              <a:rPr lang="uk-UA" sz="2000" dirty="0">
                <a:effectLst/>
                <a:latin typeface="+mn-lt"/>
                <a:ea typeface="Calibri" panose="020F0502020204030204" pitchFamily="34" charset="0"/>
              </a:rPr>
              <a:t> </a:t>
            </a:r>
            <a:endParaRPr lang="uk-U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9008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51EAEF-BA0C-4747-9F23-C01DF96A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999" y="762000"/>
            <a:ext cx="8185200" cy="878840"/>
          </a:xfrm>
        </p:spPr>
        <p:txBody>
          <a:bodyPr/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</a:t>
            </a:r>
            <a:endParaRPr lang="uk-UA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CC78A08-E7B4-4871-A073-56047688E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534399" cy="5129609"/>
          </a:xfrm>
        </p:spPr>
        <p:txBody>
          <a:bodyPr/>
          <a:lstStyle/>
          <a:p>
            <a:pPr>
              <a:spcAft>
                <a:spcPts val="1000"/>
              </a:spcAft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10 листопада 2021 р. </a:t>
            </a:r>
            <a:r>
              <a:rPr lang="uk-UA" sz="20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Сергій Антонов </a:t>
            </a:r>
            <a:r>
              <a:rPr lang="uk-UA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виступив як спікер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на круглому столі «Запорука ефективності надання правової допомоги клієнтам у справах в сфері медицини».</a:t>
            </a:r>
            <a:endParaRPr lang="uk-UA" sz="20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28 листопада 2021 р. </a:t>
            </a:r>
            <a:r>
              <a:rPr lang="uk-UA" sz="20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Сергій Антонов</a:t>
            </a:r>
            <a:r>
              <a:rPr lang="uk-UA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виступив з темою «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Юридичні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аспекти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знеболення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стоматології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потрібно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знати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лікарю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керівнику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стоматологічного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закладу» »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Фаховій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школі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стоматолога.</a:t>
            </a:r>
            <a:endParaRPr lang="uk-UA" sz="20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01 грудня 2021 р.  </a:t>
            </a:r>
            <a:r>
              <a:rPr lang="uk-UA" sz="20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Сергій Антонов </a:t>
            </a:r>
            <a:r>
              <a:rPr lang="uk-UA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взяв участь в експертному обговоренні «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Право людини (не) бути вакцинованою» </a:t>
            </a:r>
            <a:r>
              <a:rPr lang="uk-UA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з темою «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Досвід правового регулювання обов’язкової вакцинації Австралії: доктрини 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No Jab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No Pay 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та </a:t>
            </a:r>
            <a:r>
              <a:rPr lang="uk-UA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No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Jab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uk-UA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No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Play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»</a:t>
            </a:r>
            <a:endParaRPr lang="uk-UA" sz="20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uk-UA" sz="20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3 грудня 2021 р.  </a:t>
            </a:r>
            <a:r>
              <a:rPr lang="uk-UA" sz="20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Ірина </a:t>
            </a:r>
            <a:r>
              <a:rPr lang="uk-UA" sz="2000" b="1" dirty="0" err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Сенюта</a:t>
            </a:r>
            <a:r>
              <a:rPr lang="uk-UA" sz="20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, Роман </a:t>
            </a:r>
            <a:r>
              <a:rPr lang="uk-UA" sz="2000" b="1" dirty="0" err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Майданик</a:t>
            </a:r>
            <a:r>
              <a:rPr lang="uk-UA" sz="20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та Вікторія Валах </a:t>
            </a:r>
            <a:r>
              <a:rPr lang="uk-UA" sz="20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як спікери виступили на Форумі медичного права (</a:t>
            </a:r>
            <a:r>
              <a:rPr lang="uk-UA" sz="2000" dirty="0" err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м.Вінниця</a:t>
            </a:r>
            <a:r>
              <a:rPr lang="uk-UA" sz="20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>
              <a:spcAft>
                <a:spcPts val="1000"/>
              </a:spcAft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05 грудня 2021 </a:t>
            </a:r>
            <a:r>
              <a:rPr lang="uk-UA" sz="20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Сергій Антонов</a:t>
            </a:r>
            <a:r>
              <a:rPr lang="uk-UA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виступив з темою «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Поради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адвоката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алгоритму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дій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лікаря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-стоматолога при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зламі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виявленні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частин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зламаних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інтрументів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у каналах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зубів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»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Фаховій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школі</a:t>
            </a:r>
            <a:r>
              <a:rPr lang="ru-RU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стоматолога.</a:t>
            </a:r>
            <a:endParaRPr lang="uk-UA" sz="20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18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51EAEF-BA0C-4747-9F23-C01DF96A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999" y="762000"/>
            <a:ext cx="8185200" cy="878840"/>
          </a:xfrm>
        </p:spPr>
        <p:txBody>
          <a:bodyPr/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</a:t>
            </a:r>
            <a:endParaRPr lang="uk-UA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CC78A08-E7B4-4871-A073-56047688E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8534399" cy="2619948"/>
          </a:xfrm>
        </p:spPr>
        <p:txBody>
          <a:bodyPr/>
          <a:lstStyle/>
          <a:p>
            <a:pPr lvl="0">
              <a:lnSpc>
                <a:spcPct val="107000"/>
              </a:lnSpc>
            </a:pP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листопада 2021 р. </a:t>
            </a:r>
            <a:r>
              <a:rPr lang="uk-U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Зінаїда Чуприна  </a:t>
            </a: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взяла участь у семінарі для адвокатів Полтавської області та виступила з доповіддю на тему «Алгоритм роботи адвоката над медичними справами».</a:t>
            </a:r>
          </a:p>
          <a:p>
            <a:pPr lvl="0">
              <a:lnSpc>
                <a:spcPct val="107000"/>
              </a:lnSpc>
            </a:pPr>
            <a:r>
              <a:rPr lang="uk-U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грудня 2021 р.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Зінаїда Чуприна 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провела семінар на курсі  Академії консалтингового бізнесу «Медичне право 3.0» за  темою «Відповідальність та захист лікарів»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 грудня 2021 р. </a:t>
            </a:r>
            <a:r>
              <a:rPr lang="uk-UA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Зінаїда Чуприна  виступила на семінарі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лікарів на тему «Права та обов’язки медичних працівників».</a:t>
            </a:r>
          </a:p>
        </p:txBody>
      </p:sp>
    </p:spTree>
    <p:extLst>
      <p:ext uri="{BB962C8B-B14F-4D97-AF65-F5344CB8AC3E}">
        <p14:creationId xmlns:p14="http://schemas.microsoft.com/office/powerpoint/2010/main" val="860900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9C372-90C3-4AA5-91CE-1613B31EA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00" y="990600"/>
            <a:ext cx="8185200" cy="878840"/>
          </a:xfrm>
        </p:spPr>
        <p:txBody>
          <a:bodyPr/>
          <a:lstStyle/>
          <a:p>
            <a:r>
              <a:rPr lang="uk-UA" b="1" dirty="0">
                <a:latin typeface="+mn-lt"/>
              </a:rPr>
              <a:t>Заплановані активності членів Комітету поза затвердженим планом </a:t>
            </a:r>
            <a:endParaRPr lang="uk-UA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3C0EB13-A5DC-411F-A79E-9B1693C17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951832"/>
            <a:ext cx="8064297" cy="4616648"/>
          </a:xfrm>
        </p:spPr>
        <p:txBody>
          <a:bodyPr/>
          <a:lstStyle/>
          <a:p>
            <a:pPr algn="l"/>
            <a:r>
              <a:rPr lang="uk-UA" sz="2000" b="0" i="0" dirty="0">
                <a:solidFill>
                  <a:srgbClr val="000000"/>
                </a:solidFill>
                <a:effectLst/>
                <a:latin typeface="+mn-lt"/>
              </a:rPr>
              <a:t>9-10 грудня 2021 р. Оксана </a:t>
            </a:r>
            <a:r>
              <a:rPr lang="uk-UA" sz="2000" b="0" i="0" dirty="0" err="1">
                <a:solidFill>
                  <a:srgbClr val="000000"/>
                </a:solidFill>
                <a:effectLst/>
                <a:latin typeface="+mn-lt"/>
              </a:rPr>
              <a:t>Кашинцева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+mn-lt"/>
              </a:rPr>
              <a:t> братиме участь у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+mn-lt"/>
              </a:rPr>
              <a:t>V 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+mn-lt"/>
              </a:rPr>
              <a:t>Міжнародному медико-правовому форумі «Правове регулювання діяльності у сфері охорони здоров’я: корупційні виклики під час пандемії» із доповідями: 1.Формування фармацевтичної незалежності України в умовах пандемії: механізмами права інтелектуальної власності (9 грудня); 2. Ключові законопроектні ініціативи щодо внесення змін до деяких законодавчих актів України у сфері протидії поширенню </a:t>
            </a:r>
            <a:r>
              <a:rPr lang="uk-UA" sz="2000" b="0" i="0" dirty="0" err="1">
                <a:solidFill>
                  <a:srgbClr val="000000"/>
                </a:solidFill>
                <a:effectLst/>
                <a:latin typeface="+mn-lt"/>
              </a:rPr>
              <a:t>хвороб</a:t>
            </a:r>
            <a:r>
              <a:rPr lang="uk-UA" sz="2000" b="0" i="0" dirty="0">
                <a:solidFill>
                  <a:srgbClr val="000000"/>
                </a:solidFill>
                <a:effectLst/>
                <a:latin typeface="+mn-lt"/>
              </a:rPr>
              <a:t>, зумовлених ВІЛ (10 грудня).</a:t>
            </a:r>
          </a:p>
          <a:p>
            <a:br>
              <a:rPr lang="uk-UA" sz="2000" dirty="0">
                <a:latin typeface="+mn-lt"/>
              </a:rPr>
            </a:b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17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грудня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2021 р. –  </a:t>
            </a:r>
            <a:r>
              <a:rPr lang="ru-RU" sz="2000" b="1" dirty="0" err="1">
                <a:effectLst/>
                <a:latin typeface="+mn-lt"/>
                <a:ea typeface="Calibri" panose="020F0502020204030204" pitchFamily="34" charset="0"/>
              </a:rPr>
              <a:t>Вікторія</a:t>
            </a:r>
            <a:r>
              <a:rPr lang="ru-RU" sz="2000" b="1" dirty="0">
                <a:effectLst/>
                <a:latin typeface="+mn-lt"/>
                <a:ea typeface="Calibri" panose="020F0502020204030204" pitchFamily="34" charset="0"/>
              </a:rPr>
              <a:t> Валах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візьме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участь у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семінарі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для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лікарів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та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адвокатів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у межах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Всеукраїнського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тижня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права,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виступ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з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доповіддю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на тему «</a:t>
            </a:r>
            <a:r>
              <a:rPr lang="uk-UA" sz="2000" dirty="0">
                <a:effectLst/>
                <a:latin typeface="+mn-lt"/>
                <a:ea typeface="Calibri" panose="020F0502020204030204" pitchFamily="34" charset="0"/>
              </a:rPr>
              <a:t>Правовий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режим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медичної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таємниці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» (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м.Одеса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, Рада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адвокатів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Одеської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+mn-lt"/>
                <a:ea typeface="Calibri" panose="020F0502020204030204" pitchFamily="34" charset="0"/>
              </a:rPr>
              <a:t>області</a:t>
            </a:r>
            <a:r>
              <a:rPr lang="ru-RU" sz="2000" dirty="0">
                <a:effectLst/>
                <a:latin typeface="+mn-lt"/>
                <a:ea typeface="Calibri" panose="020F0502020204030204" pitchFamily="34" charset="0"/>
              </a:rPr>
              <a:t>).</a:t>
            </a:r>
          </a:p>
          <a:p>
            <a:endParaRPr lang="uk-UA" sz="2000" dirty="0">
              <a:latin typeface="+mn-lt"/>
            </a:endParaRPr>
          </a:p>
          <a:p>
            <a:endParaRPr lang="uk-U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3131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185200" cy="878840"/>
          </a:xfrm>
        </p:spPr>
        <p:txBody>
          <a:bodyPr>
            <a:noAutofit/>
          </a:bodyPr>
          <a:lstStyle/>
          <a:p>
            <a:r>
              <a:rPr lang="ru-RU" sz="3200" b="1" spc="-1" dirty="0">
                <a:solidFill>
                  <a:srgbClr val="1F497D"/>
                </a:solidFill>
                <a:latin typeface="Times New Roman"/>
              </a:rPr>
              <a:t>І</a:t>
            </a:r>
            <a:r>
              <a:rPr lang="en-US" sz="3200" b="1" spc="-1" dirty="0">
                <a:solidFill>
                  <a:srgbClr val="1F497D"/>
                </a:solidFill>
                <a:latin typeface="Times New Roman"/>
              </a:rPr>
              <a:t>V</a:t>
            </a:r>
            <a:r>
              <a:rPr lang="uk-UA" sz="3200" b="1" spc="-1" dirty="0">
                <a:solidFill>
                  <a:srgbClr val="1F497D"/>
                </a:solidFill>
                <a:latin typeface="Times New Roman"/>
              </a:rPr>
              <a:t>. Робота зі ЗМІ</a:t>
            </a:r>
            <a:br>
              <a:rPr lang="uk-UA" sz="3200" spc="-1" dirty="0">
                <a:solidFill>
                  <a:srgbClr val="000000"/>
                </a:solidFill>
              </a:rPr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0478" y="1600200"/>
            <a:ext cx="8292898" cy="4419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07.10.2021 - коментар </a:t>
            </a: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Вікторії Валах 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для 7 каналу (Одеса) на тему: «</a:t>
            </a:r>
            <a:r>
              <a:rPr lang="uk-UA" sz="2000" dirty="0">
                <a:solidFill>
                  <a:srgbClr val="11111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Кабмін виділив 25 млн гривень на популяризацію COVID-вакцинації» (URL: </a:t>
            </a:r>
            <a:r>
              <a:rPr lang="uk-UA" sz="2000" u="sng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http://7kanal.com.ua/2021/10/07/kabmin-vidiliv-25-mln-griven-na-populjarizaciju-covid-vakcinacii/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)</a:t>
            </a:r>
            <a:endParaRPr lang="uk-UA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12.10.2021 - участь </a:t>
            </a: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Вікторії Валах 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як експерт на 7 каналі (Одеса) на тему: «</a:t>
            </a:r>
            <a:r>
              <a:rPr lang="uk-UA" sz="20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Локдаун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не за горами?»</a:t>
            </a:r>
            <a:r>
              <a:rPr lang="uk-UA" sz="2000" dirty="0">
                <a:solidFill>
                  <a:srgbClr val="11111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(URL: </a:t>
            </a:r>
            <a:r>
              <a:rPr lang="uk-UA" sz="2000" u="sng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http://7kanal.com.ua/2021/10/12/lokdaun-ne-za-gorami/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)</a:t>
            </a:r>
            <a:endParaRPr lang="uk-UA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14.10.2021 - участь </a:t>
            </a: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Вікторії Валах 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як експерт у програмі Т</a:t>
            </a:r>
            <a:r>
              <a:rPr lang="uk-UA" sz="2000" dirty="0">
                <a:solidFill>
                  <a:srgbClr val="11111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ок-шоу «Прожектор 2.0». Одеса </a:t>
            </a:r>
            <a:r>
              <a:rPr lang="uk-UA" sz="2000" dirty="0" err="1">
                <a:solidFill>
                  <a:srgbClr val="11111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uk-UA" sz="2000" dirty="0">
                <a:solidFill>
                  <a:srgbClr val="11111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COVID-19: знову програємо? (URL: </a:t>
            </a:r>
            <a:r>
              <a:rPr lang="uk-UA" sz="2000" u="sng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http://7kanal.com.ua/2021/10/14/tok-shou-prozhektor-2-0-odesa-vs-covid-19-znovu-prograiemo/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19.10.2021 - коментар </a:t>
            </a: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Вікторії Валах 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для 7 каналу (Одеса) на тему: «</a:t>
            </a:r>
            <a:r>
              <a:rPr lang="uk-UA" sz="2000" dirty="0">
                <a:solidFill>
                  <a:srgbClr val="111111"/>
                </a:solidFill>
                <a:effectLst/>
                <a:latin typeface="+mn-lt"/>
                <a:ea typeface="Calibri" panose="020F0502020204030204" pitchFamily="34" charset="0"/>
              </a:rPr>
              <a:t>ОАСК просять скасувати наказ МОЗ про 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обов’язкову</a:t>
            </a:r>
            <a:r>
              <a:rPr lang="uk-UA" sz="2000" dirty="0">
                <a:solidFill>
                  <a:srgbClr val="111111"/>
                </a:solidFill>
                <a:effectLst/>
                <a:latin typeface="+mn-lt"/>
                <a:ea typeface="Calibri" panose="020F0502020204030204" pitchFamily="34" charset="0"/>
              </a:rPr>
              <a:t> вакцинацію» (URL: </a:t>
            </a:r>
            <a:r>
              <a:rPr lang="uk-UA" sz="2000" u="sng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http://7kanal.com.ua/2021/10/19/oask-prosjat-skasuvati-nakaz-moz-pro-obov-jazkovu-vakcinaciju/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 )</a:t>
            </a:r>
            <a:endParaRPr lang="uk-UA" sz="200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185200" cy="878840"/>
          </a:xfrm>
        </p:spPr>
        <p:txBody>
          <a:bodyPr>
            <a:noAutofit/>
          </a:bodyPr>
          <a:lstStyle/>
          <a:p>
            <a:r>
              <a:rPr lang="ru-RU" sz="3200" b="1" spc="-1" dirty="0">
                <a:solidFill>
                  <a:srgbClr val="1F497D"/>
                </a:solidFill>
                <a:latin typeface="Times New Roman"/>
              </a:rPr>
              <a:t>І</a:t>
            </a:r>
            <a:r>
              <a:rPr lang="en-US" sz="3200" b="1" spc="-1" dirty="0">
                <a:solidFill>
                  <a:srgbClr val="1F497D"/>
                </a:solidFill>
                <a:latin typeface="Times New Roman"/>
              </a:rPr>
              <a:t>V</a:t>
            </a:r>
            <a:r>
              <a:rPr lang="uk-UA" sz="3200" b="1" spc="-1" dirty="0">
                <a:solidFill>
                  <a:srgbClr val="1F497D"/>
                </a:solidFill>
                <a:latin typeface="Times New Roman"/>
              </a:rPr>
              <a:t>. Робота зі ЗМІ</a:t>
            </a:r>
            <a:br>
              <a:rPr lang="uk-UA" sz="3200" spc="-1" dirty="0">
                <a:solidFill>
                  <a:srgbClr val="000000"/>
                </a:solidFill>
              </a:rPr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0478" y="1600200"/>
            <a:ext cx="8292898" cy="4419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12.10.2021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+mn-lt"/>
              </a:rPr>
              <a:t>Оксана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+mn-lt"/>
              </a:rPr>
              <a:t>Вітязь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виступила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місцевому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телебаченні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Поділля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-центр в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якості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експерта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медичного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права на тему "Ковід-19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вакцинація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і закон«.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19.10.2021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+mn-lt"/>
              </a:rPr>
              <a:t>Оксана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+mn-lt"/>
              </a:rPr>
              <a:t>Вітязь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виступила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каналі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Перший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Подільський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 в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якості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експерта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медичного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права на тему "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Чи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законно на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рівні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наказів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міністерства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провадити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обов’язкові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щеплення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?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Чи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не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порушуються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права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громадян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такими наказами?"</a:t>
            </a:r>
            <a:endParaRPr lang="ru-RU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l"/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20.10.2021 </a:t>
            </a:r>
            <a:r>
              <a:rPr lang="ru-RU" sz="2000" b="1" i="0" dirty="0">
                <a:solidFill>
                  <a:srgbClr val="050505"/>
                </a:solidFill>
                <a:effectLst/>
                <a:latin typeface="+mn-lt"/>
              </a:rPr>
              <a:t>Оксана </a:t>
            </a:r>
            <a:r>
              <a:rPr lang="ru-RU" sz="2000" b="1" i="0" dirty="0" err="1">
                <a:solidFill>
                  <a:srgbClr val="050505"/>
                </a:solidFill>
                <a:effectLst/>
                <a:latin typeface="+mn-lt"/>
              </a:rPr>
              <a:t>Вітязь</a:t>
            </a:r>
            <a:r>
              <a:rPr lang="ru-RU" sz="2000" b="1" i="0" dirty="0">
                <a:solidFill>
                  <a:srgbClr val="050505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виступила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місцевому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телебаченні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ТВ-7+в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якості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експерта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n-lt"/>
              </a:rPr>
              <a:t>медичного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n-lt"/>
              </a:rPr>
              <a:t> права на тему 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«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Червона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зона» – не за горами: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чи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готова сфера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обслуговування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до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обмежень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? Без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сертифікатів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– на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вихід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: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хто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і як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відстежуватиме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вакцинованих</a:t>
            </a:r>
            <a:r>
              <a:rPr lang="ru-RU" sz="2000" dirty="0">
                <a:solidFill>
                  <a:srgbClr val="050505"/>
                </a:solidFill>
                <a:latin typeface="+mn-lt"/>
              </a:rPr>
              <a:t>?»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.</a:t>
            </a:r>
            <a:endParaRPr lang="ru-RU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l"/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08.11.2021 </a:t>
            </a:r>
            <a:r>
              <a:rPr lang="ru-RU" sz="2000" b="1" i="0" dirty="0">
                <a:solidFill>
                  <a:srgbClr val="050505"/>
                </a:solidFill>
                <a:effectLst/>
                <a:latin typeface="+mn-lt"/>
              </a:rPr>
              <a:t>Оксана </a:t>
            </a:r>
            <a:r>
              <a:rPr lang="ru-RU" sz="2000" b="1" i="0" dirty="0" err="1">
                <a:solidFill>
                  <a:srgbClr val="050505"/>
                </a:solidFill>
                <a:effectLst/>
                <a:latin typeface="+mn-lt"/>
              </a:rPr>
              <a:t>Вітязь</a:t>
            </a:r>
            <a:r>
              <a:rPr lang="ru-RU" sz="2000" b="1" i="0" dirty="0">
                <a:solidFill>
                  <a:srgbClr val="050505"/>
                </a:solidFill>
                <a:effectLst/>
                <a:latin typeface="+mn-lt"/>
              </a:rPr>
              <a:t> 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дала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коментар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для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місцевого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телебачення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«Не допуск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нещеплених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до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робочих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місць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,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поради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,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що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робити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 у такому </a:t>
            </a:r>
            <a:r>
              <a:rPr lang="ru-RU" sz="2000" b="0" i="0" dirty="0" err="1">
                <a:solidFill>
                  <a:srgbClr val="050505"/>
                </a:solidFill>
                <a:effectLst/>
                <a:latin typeface="+mn-lt"/>
              </a:rPr>
              <a:t>випадку</a:t>
            </a:r>
            <a:r>
              <a:rPr lang="ru-RU" sz="2000" b="0" i="0" dirty="0">
                <a:solidFill>
                  <a:srgbClr val="050505"/>
                </a:solidFill>
                <a:effectLst/>
                <a:latin typeface="+mn-lt"/>
              </a:rPr>
              <a:t>?»</a:t>
            </a:r>
            <a:endParaRPr lang="ru-RU" sz="20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7974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85200" cy="685800"/>
          </a:xfrm>
        </p:spPr>
        <p:txBody>
          <a:bodyPr>
            <a:noAutofit/>
          </a:bodyPr>
          <a:lstStyle/>
          <a:p>
            <a:r>
              <a:rPr lang="ru-RU" sz="3200" b="1" spc="-1" dirty="0">
                <a:solidFill>
                  <a:srgbClr val="1F497D"/>
                </a:solidFill>
                <a:latin typeface="Times New Roman"/>
              </a:rPr>
              <a:t>І</a:t>
            </a:r>
            <a:r>
              <a:rPr lang="en-US" sz="3200" b="1" spc="-1" dirty="0">
                <a:solidFill>
                  <a:srgbClr val="1F497D"/>
                </a:solidFill>
                <a:latin typeface="Times New Roman"/>
              </a:rPr>
              <a:t>V</a:t>
            </a:r>
            <a:r>
              <a:rPr lang="uk-UA" sz="3200" b="1" spc="-1" dirty="0">
                <a:solidFill>
                  <a:srgbClr val="1F497D"/>
                </a:solidFill>
                <a:latin typeface="Times New Roman"/>
              </a:rPr>
              <a:t>. Робота зі ЗМІ</a:t>
            </a:r>
            <a:br>
              <a:rPr lang="uk-UA" sz="3200" spc="-1" dirty="0">
                <a:solidFill>
                  <a:srgbClr val="000000"/>
                </a:solidFill>
              </a:rPr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463420" y="1524000"/>
            <a:ext cx="8458199" cy="4495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26.10.2021 - участь </a:t>
            </a: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Вікторії Валах 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як експерт у програмі «Голубі екрани» (ТРК Академія) (URL: </a:t>
            </a:r>
            <a:r>
              <a:rPr lang="uk-UA" sz="2000" u="sng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https://www.youtube.com/watch?v=IXILl2yNe2Y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29.10.2021 - коментар </a:t>
            </a: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Вікторії Валах 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для 7 каналу (Одеса) на тему: «</a:t>
            </a:r>
            <a:r>
              <a:rPr lang="uk-UA" sz="2000" dirty="0">
                <a:solidFill>
                  <a:srgbClr val="11111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МОЗ прибрало пункт про добровільну вакцинацію у дорожній карті щеплень проти COVID-19» (URL: </a:t>
            </a:r>
            <a:r>
              <a:rPr lang="uk-UA" sz="2000" u="sng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http://7kanal.com.ua/2021/10/29/moz-pribralo-punkt-pro-dobrovilnu-vakcinaciju-u-dorozhnij-karti-shheplen-proti-covid-19/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02.11.2021 </a:t>
            </a: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Ірина </a:t>
            </a:r>
            <a:r>
              <a:rPr lang="uk-UA" sz="2000" b="1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Сенюта</a:t>
            </a:r>
            <a:r>
              <a:rPr lang="uk-UA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надала коментар телерадіокомпанії «НТК» щодо доступності медичної допомоги в умовах </a:t>
            </a:r>
            <a:r>
              <a:rPr lang="uk-UA" sz="2000" dirty="0">
                <a:solidFill>
                  <a:srgbClr val="111111"/>
                </a:solidFill>
                <a:effectLst/>
                <a:latin typeface="+mn-lt"/>
                <a:ea typeface="Calibri" panose="020F0502020204030204" pitchFamily="34" charset="0"/>
              </a:rPr>
              <a:t>COVID-19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 зокрема, які послуги та лікарські засоби мають бути безоплатні, де шукати інформацію про наявність ліків, куди звертатись якщо права пацієнтів порушені (URL:</a:t>
            </a:r>
            <a:r>
              <a:rPr lang="uk-UA" sz="20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uk-UA" sz="2000" u="sng" dirty="0">
                <a:solidFill>
                  <a:srgbClr val="0000FF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https://www.ntktv.ua/news/za_ostanni_4_tyzhni_v_kovidnomu_viddilenni_kolomyys%60koyi_tsrl_pomerly_45_patsientiv_video/</a:t>
            </a:r>
            <a:r>
              <a:rPr lang="uk-UA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)</a:t>
            </a:r>
          </a:p>
          <a:p>
            <a:r>
              <a:rPr lang="uk-UA" sz="20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19.10.2021 </a:t>
            </a:r>
            <a:r>
              <a:rPr lang="uk-UA" sz="20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Зінаїда Чуприна </a:t>
            </a:r>
            <a:r>
              <a:rPr lang="uk-UA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спільно з АКБ провела прямий ефір на тему: «ОСОБЛИВОСТІ ЗАХИСТУ ЛІКАРІВ У КРИМІНАЛЬНОМУ ПРОВАДЖЕННІ»</a:t>
            </a:r>
            <a:endParaRPr lang="uk-UA" sz="2000" b="1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uk-UA" sz="2000" u="sng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8200" y="12192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І. Підготовка тематичних статей, книг та публікацій у ЗМІ</a:t>
            </a:r>
            <a:endParaRPr lang="uk-UA" sz="36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57200" y="2728353"/>
            <a:ext cx="8305800" cy="351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Медичне право України: підручник / за </a:t>
            </a:r>
            <a:r>
              <a:rPr lang="uk-UA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заг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ред. д-ра </a:t>
            </a:r>
            <a:r>
              <a:rPr lang="uk-UA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юрид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наук, проф. С.Б. </a:t>
            </a:r>
            <a:r>
              <a:rPr lang="uk-UA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Булеци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; д-ра </a:t>
            </a:r>
            <a:r>
              <a:rPr lang="uk-UA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юрид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наук, доц. М.В. </a:t>
            </a:r>
            <a:r>
              <a:rPr lang="uk-UA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Менджул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– Ужгород: ТОВ «РІК-У», 2021. – 720 с.</a:t>
            </a:r>
            <a:endParaRPr lang="uk-UA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Сенюта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І.Я. «Імунітет від відповідальності при вакцинації від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-19 і відшкодування шкоди: національні стандарти і зарубіжний досвід».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URL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https://www.academia.edu/61054678/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sz="2000" dirty="0" err="1">
                <a:effectLst/>
                <a:ea typeface="Calibri" panose="020F0502020204030204" pitchFamily="34" charset="0"/>
              </a:rPr>
              <a:t>Терешко</a:t>
            </a:r>
            <a:r>
              <a:rPr lang="uk-UA" sz="2000" dirty="0">
                <a:effectLst/>
                <a:ea typeface="Calibri" panose="020F0502020204030204" pitchFamily="34" charset="0"/>
              </a:rPr>
              <a:t> Х.Я. Дифамація у сфері охорони здоров’я: колегіальність лікарів </a:t>
            </a:r>
            <a:r>
              <a:rPr lang="en-US" sz="2000" dirty="0">
                <a:effectLst/>
                <a:ea typeface="Calibri" panose="020F0502020204030204" pitchFamily="34" charset="0"/>
              </a:rPr>
              <a:t>vs</a:t>
            </a:r>
            <a:r>
              <a:rPr lang="uk-UA" sz="2000" dirty="0">
                <a:effectLst/>
                <a:ea typeface="Calibri" panose="020F0502020204030204" pitchFamily="34" charset="0"/>
              </a:rPr>
              <a:t>. критична оцінка діяльності лікарів. Медичне право. №2 (28). 2021. С. 80-85</a:t>
            </a:r>
            <a:endParaRPr lang="uk-UA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185200" cy="878840"/>
          </a:xfrm>
        </p:spPr>
        <p:txBody>
          <a:bodyPr>
            <a:noAutofit/>
          </a:bodyPr>
          <a:lstStyle/>
          <a:p>
            <a:r>
              <a:rPr lang="ru-RU" sz="3200" b="1" spc="-1" dirty="0">
                <a:solidFill>
                  <a:srgbClr val="1F497D"/>
                </a:solidFill>
                <a:latin typeface="Times New Roman"/>
              </a:rPr>
              <a:t>І</a:t>
            </a:r>
            <a:r>
              <a:rPr lang="en-US" sz="3200" b="1" spc="-1" dirty="0">
                <a:solidFill>
                  <a:srgbClr val="1F497D"/>
                </a:solidFill>
                <a:latin typeface="Times New Roman"/>
              </a:rPr>
              <a:t>V</a:t>
            </a:r>
            <a:r>
              <a:rPr lang="uk-UA" sz="3200" b="1" spc="-1" dirty="0">
                <a:solidFill>
                  <a:srgbClr val="1F497D"/>
                </a:solidFill>
                <a:latin typeface="Times New Roman"/>
              </a:rPr>
              <a:t>. Робота зі ЗМІ</a:t>
            </a:r>
            <a:br>
              <a:rPr lang="uk-UA" sz="3200" spc="-1" dirty="0">
                <a:solidFill>
                  <a:srgbClr val="000000"/>
                </a:solidFill>
              </a:rPr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7911897" cy="378891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uk-UA" dirty="0">
              <a:latin typeface="+mn-lt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1869102"/>
            <a:ext cx="86106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05.11.2021 - участь </a:t>
            </a:r>
            <a:r>
              <a:rPr lang="uk-U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Вікторії Валах 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 експерта у програмі «Соціальний експеримент. Теорії змови та </a:t>
            </a:r>
            <a:r>
              <a:rPr lang="uk-UA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конспірологи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 (URL: </a:t>
            </a:r>
            <a:r>
              <a:rPr lang="uk-UA" sz="20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https://www.youtube.com/watch?v=02s8g61te_k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)</a:t>
            </a:r>
            <a:endParaRPr lang="uk-UA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08.11.2021 - участь </a:t>
            </a:r>
            <a:r>
              <a:rPr lang="uk-U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Вікторії Валах 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 експерта на 7 каналі (Одеса) «</a:t>
            </a:r>
            <a:r>
              <a:rPr lang="uk-UA" sz="2000" dirty="0">
                <a:solidFill>
                  <a:srgbClr val="11111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День містобудування. Марафон. Медична інфраструктура: чого не вистачає Одещині» (URL: </a:t>
            </a:r>
            <a:r>
              <a:rPr lang="uk-UA" sz="20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http://7kanal.com.ua/2021/11/08/den-mistobuduvannja-marafon-medichna-infrastruktura-chogo-ne-vistachaie-odeshhini/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09.11.2021 </a:t>
            </a:r>
            <a:r>
              <a:rPr lang="uk-U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Оксана </a:t>
            </a:r>
            <a:r>
              <a:rPr lang="uk-UA" sz="20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Вітязь</a:t>
            </a:r>
            <a:r>
              <a:rPr lang="uk-U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надала коментар для телеканалу Перший Подільський щодо звільнень чи </a:t>
            </a:r>
            <a:r>
              <a:rPr lang="uk-UA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відсторонень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від роботи невакцинованих від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-19 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осіб, в якості експерта.</a:t>
            </a:r>
            <a:endParaRPr lang="uk-UA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10.11.2021 </a:t>
            </a:r>
            <a:r>
              <a:rPr lang="uk-U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Ірина </a:t>
            </a:r>
            <a:r>
              <a:rPr lang="uk-UA" sz="20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Сенюта</a:t>
            </a:r>
            <a:r>
              <a:rPr lang="uk-U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як експерт долучилась до обговорення проблемних питань </a:t>
            </a:r>
            <a:r>
              <a:rPr lang="uk-UA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біобезпеки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та </a:t>
            </a:r>
            <a:r>
              <a:rPr lang="uk-UA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біозахисту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зокрема висвітлила процес реалізації Стратегії біологічної безпеки в Україні </a:t>
            </a:r>
            <a:r>
              <a:rPr lang="uk-UA" sz="2000" dirty="0">
                <a:solidFill>
                  <a:srgbClr val="111111"/>
                </a:solidFill>
                <a:effectLst/>
                <a:ea typeface="Calibri" panose="020F0502020204030204" pitchFamily="34" charset="0"/>
              </a:rPr>
              <a:t>(URL: </a:t>
            </a:r>
            <a:r>
              <a:rPr lang="uk-UA" sz="20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https://youtu.be/6pnTkj3mXw8</a:t>
            </a:r>
            <a:r>
              <a:rPr lang="uk-UA" sz="2000" dirty="0">
                <a:effectLst/>
                <a:ea typeface="Calibri" panose="020F0502020204030204" pitchFamily="34" charset="0"/>
              </a:rPr>
              <a:t>)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185200" cy="878840"/>
          </a:xfrm>
        </p:spPr>
        <p:txBody>
          <a:bodyPr>
            <a:noAutofit/>
          </a:bodyPr>
          <a:lstStyle/>
          <a:p>
            <a:r>
              <a:rPr lang="ru-RU" sz="3200" b="1" spc="-1" dirty="0">
                <a:solidFill>
                  <a:srgbClr val="1F497D"/>
                </a:solidFill>
                <a:latin typeface="Times New Roman"/>
              </a:rPr>
              <a:t>І</a:t>
            </a:r>
            <a:r>
              <a:rPr lang="en-US" sz="3200" b="1" spc="-1" dirty="0">
                <a:solidFill>
                  <a:srgbClr val="1F497D"/>
                </a:solidFill>
                <a:latin typeface="Times New Roman"/>
              </a:rPr>
              <a:t>V</a:t>
            </a:r>
            <a:r>
              <a:rPr lang="uk-UA" sz="3200" b="1" spc="-1" dirty="0">
                <a:solidFill>
                  <a:srgbClr val="1F497D"/>
                </a:solidFill>
                <a:latin typeface="Times New Roman"/>
              </a:rPr>
              <a:t>. Робота зі ЗМІ</a:t>
            </a:r>
            <a:br>
              <a:rPr lang="uk-UA" sz="3200" spc="-1" dirty="0">
                <a:solidFill>
                  <a:srgbClr val="000000"/>
                </a:solidFill>
              </a:rPr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7911897" cy="378891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uk-UA" dirty="0">
              <a:latin typeface="+mn-lt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1586975"/>
            <a:ext cx="8610600" cy="488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24.10.2021 </a:t>
            </a:r>
            <a:r>
              <a:rPr lang="uk-UA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Сергій Антонов </a:t>
            </a: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взяв у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часть у якості експерта випуску 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«Эвтаназия: Имеет ли пациент право на смерть».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Стримінг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-телеканал “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НЕЗАВИСИМЫЕ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uk-UA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29.10.2021 </a:t>
            </a:r>
            <a:r>
              <a:rPr lang="uk-UA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Сергій Антонов </a:t>
            </a: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дав інтерв’ю 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для французького 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журналу Le </a:t>
            </a:r>
            <a:r>
              <a:rPr lang="ru-RU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Parisien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 правові та етичні проблеми сурогатного материнства в Україні.</a:t>
            </a:r>
          </a:p>
          <a:p>
            <a:pPr>
              <a:spcAft>
                <a:spcPts val="1000"/>
              </a:spcAft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04.11.2021</a:t>
            </a:r>
            <a:r>
              <a:rPr lang="uk-UA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Сергій Антонов </a:t>
            </a: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взяв у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часть у якості експерта випуску 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«Ответственность за нарушение карантинных  мероприятий»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Вышел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дома и 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стал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бомжем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Стримінг</a:t>
            </a: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-телеканал 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НЕЗАВИСИМЫЕ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>
              <a:spcAft>
                <a:spcPts val="1000"/>
              </a:spcAft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10.11.2021 </a:t>
            </a:r>
            <a:r>
              <a:rPr lang="uk-UA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Сергій Антонов </a:t>
            </a: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взяв у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часть у якості експерта випуску 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«Публичное вскрытие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Какие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права у 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смерти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Стримінг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-телеканал “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НЕЗАВИСИМЫЕ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uk-UA" sz="20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14.11.2021 </a:t>
            </a:r>
            <a:r>
              <a:rPr lang="uk-UA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Сергій Антонов </a:t>
            </a: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дав інтерв’ю 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 репродуктивні права людини та доступ до ДРТ в Україні для програми “Подробиці тижня”, Телеканал “ІНТЕР”.</a:t>
            </a:r>
          </a:p>
          <a:p>
            <a:pPr algn="just">
              <a:spcAft>
                <a:spcPts val="600"/>
              </a:spcAft>
            </a:pP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30.11.2021 </a:t>
            </a:r>
            <a:r>
              <a:rPr lang="uk-UA" sz="20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Сергій Антонов </a:t>
            </a: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взяв у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uk-UA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у якості експерта випуску 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«Лечение стволовыми клетками»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Стримінг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-телеканал “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НЕЗАВИСИМЫЕ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” 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352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185200" cy="878840"/>
          </a:xfrm>
        </p:spPr>
        <p:txBody>
          <a:bodyPr>
            <a:noAutofit/>
          </a:bodyPr>
          <a:lstStyle/>
          <a:p>
            <a:r>
              <a:rPr lang="ru-RU" sz="3200" b="1" spc="-1" dirty="0">
                <a:solidFill>
                  <a:srgbClr val="1F497D"/>
                </a:solidFill>
                <a:latin typeface="Times New Roman"/>
              </a:rPr>
              <a:t>І</a:t>
            </a:r>
            <a:r>
              <a:rPr lang="en-US" sz="3200" b="1" spc="-1" dirty="0">
                <a:solidFill>
                  <a:srgbClr val="1F497D"/>
                </a:solidFill>
                <a:latin typeface="Times New Roman"/>
              </a:rPr>
              <a:t>V</a:t>
            </a:r>
            <a:r>
              <a:rPr lang="uk-UA" sz="3200" b="1" spc="-1" dirty="0">
                <a:solidFill>
                  <a:srgbClr val="1F497D"/>
                </a:solidFill>
                <a:latin typeface="Times New Roman"/>
              </a:rPr>
              <a:t>. Робота зі студентством</a:t>
            </a:r>
            <a:br>
              <a:rPr lang="uk-UA" sz="3200" spc="-1" dirty="0">
                <a:solidFill>
                  <a:srgbClr val="000000"/>
                </a:solidFill>
              </a:rPr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7911897" cy="378891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uk-UA" dirty="0">
              <a:latin typeface="+mn-lt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1920400"/>
            <a:ext cx="8610600" cy="42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Вікторія Валах 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21 листопада 2021 р. провела відкриту онлайн лекція для студентів на тему «Як правильно вакцинуватись студенту» (платформа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Zoom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URL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ru-RU" sz="20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https://www.youtube.com/watch?v=JqT7i_AnUnA&amp;t=4632s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uk-UA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uk-UA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Вікторія Валах 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здійснює наукове керівництво магістерськими дослідженнями студентів економіко-правового факультету ОНУ імені І.І. Мечникова на теми «Правовий статус громадян при наданні їм психіатричної допомоги» та «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Зобов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’</a:t>
            </a:r>
            <a:r>
              <a:rPr lang="uk-UA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язання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внаслідок спричинення шкоди при наданні медичних послуг» (прилюдний захист – грудень 2021 року).</a:t>
            </a:r>
          </a:p>
          <a:p>
            <a:r>
              <a:rPr lang="uk-UA" sz="2000" b="1" dirty="0">
                <a:ea typeface="Calibri" panose="020F0502020204030204" pitchFamily="34" charset="0"/>
              </a:rPr>
              <a:t>Ірина </a:t>
            </a:r>
            <a:r>
              <a:rPr lang="uk-UA" sz="2000" b="1" dirty="0" err="1">
                <a:ea typeface="Calibri" panose="020F0502020204030204" pitchFamily="34" charset="0"/>
              </a:rPr>
              <a:t>Сенюта</a:t>
            </a:r>
            <a:r>
              <a:rPr lang="uk-UA" sz="2000" b="1" dirty="0">
                <a:ea typeface="Calibri" panose="020F0502020204030204" pitchFamily="34" charset="0"/>
              </a:rPr>
              <a:t> </a:t>
            </a:r>
            <a:r>
              <a:rPr lang="uk-UA" sz="2000" dirty="0">
                <a:ea typeface="Calibri" panose="020F0502020204030204" pitchFamily="34" charset="0"/>
              </a:rPr>
              <a:t>06 </a:t>
            </a:r>
            <a:r>
              <a:rPr lang="uk-UA" sz="2000" dirty="0">
                <a:effectLst/>
                <a:ea typeface="Calibri" panose="020F0502020204030204" pitchFamily="34" charset="0"/>
              </a:rPr>
              <a:t>грудня 2021 р., в рамках відзначення Дня прав людини, провела відкриту лекцію для студентів 2-4 курсів факультету громадського розвитку та здоров’я Львівського національного університету ветеринарної медицини та біотехнологій імені С.З. </a:t>
            </a:r>
            <a:r>
              <a:rPr lang="uk-UA" sz="2000" dirty="0" err="1">
                <a:effectLst/>
                <a:ea typeface="Calibri" panose="020F0502020204030204" pitchFamily="34" charset="0"/>
              </a:rPr>
              <a:t>Ґжицького</a:t>
            </a:r>
            <a:r>
              <a:rPr lang="uk-UA" sz="2000" dirty="0">
                <a:effectLst/>
                <a:ea typeface="Calibri" panose="020F0502020204030204" pitchFamily="34" charset="0"/>
              </a:rPr>
              <a:t>, які вивчають дисципліну «Медичне право». 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98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6BD67-DCB1-4446-8B3F-E34A5D9D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F66F4D4-2048-4F60-B370-5671E6361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302" y="2057400"/>
            <a:ext cx="7835697" cy="769441"/>
          </a:xfrm>
        </p:spPr>
        <p:txBody>
          <a:bodyPr/>
          <a:lstStyle/>
          <a:p>
            <a:pPr algn="ctr"/>
            <a:r>
              <a:rPr lang="uk-UA" sz="5000" b="1" dirty="0"/>
              <a:t>ДЯКУЮ ЗА СПІВПРАЦЮ!</a:t>
            </a:r>
          </a:p>
        </p:txBody>
      </p:sp>
    </p:spTree>
    <p:extLst>
      <p:ext uri="{BB962C8B-B14F-4D97-AF65-F5344CB8AC3E}">
        <p14:creationId xmlns:p14="http://schemas.microsoft.com/office/powerpoint/2010/main" val="76828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8200" y="12192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І. Підготовка тематичних статей, книг та публікацій у ЗМІ</a:t>
            </a:r>
            <a:endParaRPr lang="uk-UA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2564668"/>
            <a:ext cx="8305800" cy="36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uk-UA" sz="2000" b="0" i="0" dirty="0" err="1">
                <a:solidFill>
                  <a:srgbClr val="000000"/>
                </a:solidFill>
                <a:effectLst/>
              </a:rPr>
              <a:t>Дюжев</a:t>
            </a:r>
            <a:r>
              <a:rPr lang="uk-UA" sz="2000" b="0" i="0" dirty="0">
                <a:solidFill>
                  <a:srgbClr val="000000"/>
                </a:solidFill>
                <a:effectLst/>
              </a:rPr>
              <a:t> Д. В. Медична етика як умова забезпечення прав людини в сфері охорони здоров’я // Толерантність у системі цінностей сучасної особистості: матеріали Всеукраїнської наукової конференції, Донецький державний університет внутрішніх справ, м. Маріуполь, 12 листопада 2021 року. Маріуполь : </a:t>
            </a:r>
            <a:r>
              <a:rPr lang="uk-UA" sz="2000" b="0" i="0" dirty="0" err="1">
                <a:solidFill>
                  <a:srgbClr val="000000"/>
                </a:solidFill>
                <a:effectLst/>
              </a:rPr>
              <a:t>ДонДУВС</a:t>
            </a:r>
            <a:r>
              <a:rPr lang="uk-UA" sz="2000" b="0" i="0" dirty="0">
                <a:solidFill>
                  <a:srgbClr val="000000"/>
                </a:solidFill>
                <a:effectLst/>
              </a:rPr>
              <a:t>, 2021. - С. 143-146.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uk-UA" sz="2000" b="0" i="0" dirty="0" err="1">
                <a:solidFill>
                  <a:srgbClr val="000000"/>
                </a:solidFill>
                <a:effectLst/>
              </a:rPr>
              <a:t>Дюжев</a:t>
            </a:r>
            <a:r>
              <a:rPr lang="uk-UA" sz="2000" b="0" i="0" dirty="0">
                <a:solidFill>
                  <a:srgbClr val="000000"/>
                </a:solidFill>
                <a:effectLst/>
              </a:rPr>
              <a:t> Д. В. Проблема правового регулювання інформаційної безпеки у медичній сфері // Актуальні проблеми безпеки життєдіяльності людини в сучасному суспільстві: матеріали Всеукраїнської науково-теоретичної інтернет-конференції, м. Миколаїв, 24 листопада 2021 р. – Миколаїв : МНАУ, 2021. - С. 115-119.</a:t>
            </a:r>
            <a:endParaRPr lang="uk-UA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8200" y="12192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ІІ. Діяльність Комітету згідно з затвердженим планом</a:t>
            </a:r>
            <a:endParaRPr lang="uk-UA" sz="36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E7691B-320C-44DD-8564-0A778DF9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E3B19F1-8869-473C-8C8D-3C0452DE7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303" y="2553438"/>
            <a:ext cx="8118296" cy="4339650"/>
          </a:xfrm>
        </p:spPr>
        <p:txBody>
          <a:bodyPr/>
          <a:lstStyle/>
          <a:p>
            <a:pPr algn="ctr"/>
            <a:r>
              <a:rPr lang="uk-UA" b="1" i="1" dirty="0">
                <a:latin typeface="+mn-lt"/>
              </a:rPr>
              <a:t>Співпраця з ВША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dirty="0">
                <a:latin typeface="+mn-lt"/>
              </a:rPr>
              <a:t>Підготовка Іриною </a:t>
            </a:r>
            <a:r>
              <a:rPr lang="uk-UA" dirty="0" err="1">
                <a:latin typeface="+mn-lt"/>
              </a:rPr>
              <a:t>Сенютою</a:t>
            </a:r>
            <a:r>
              <a:rPr lang="uk-UA" dirty="0">
                <a:latin typeface="+mn-lt"/>
              </a:rPr>
              <a:t> щотижневих новин у сфері медичного права. </a:t>
            </a:r>
            <a:r>
              <a:rPr lang="en-US" dirty="0">
                <a:latin typeface="+mn-lt"/>
              </a:rPr>
              <a:t>URL</a:t>
            </a:r>
            <a:r>
              <a:rPr lang="uk-UA" dirty="0">
                <a:latin typeface="+mn-lt"/>
              </a:rPr>
              <a:t>: </a:t>
            </a:r>
            <a:r>
              <a:rPr lang="en-US" dirty="0">
                <a:latin typeface="+mn-lt"/>
                <a:hlinkClick r:id="rId2"/>
              </a:rPr>
              <a:t>https://www.hsa.org.ua/blog/pravovi-novyny-u-sferi-medychnogo-prava-za-22-28-lystopada-2021-roku/</a:t>
            </a:r>
            <a:endParaRPr lang="uk-UA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18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18.11.2021 Оксана </a:t>
            </a:r>
            <a:r>
              <a:rPr lang="uk-UA" sz="1800" b="0" i="0" dirty="0" err="1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Вітязь</a:t>
            </a:r>
            <a:r>
              <a:rPr lang="uk-UA" sz="18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 провела </a:t>
            </a:r>
            <a:r>
              <a:rPr lang="uk-UA" sz="1800" b="0" i="0" dirty="0" err="1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вебінар</a:t>
            </a:r>
            <a:r>
              <a:rPr lang="uk-UA" sz="18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 на тему "Лікарська таємниця", як доповідач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18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26.11.2021 Оксана </a:t>
            </a:r>
            <a:r>
              <a:rPr lang="uk-UA" sz="1800" b="0" i="0" dirty="0" err="1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Вітязь</a:t>
            </a:r>
            <a:r>
              <a:rPr lang="uk-UA" sz="18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 провела </a:t>
            </a:r>
            <a:r>
              <a:rPr lang="uk-UA" sz="1800" b="0" i="0" dirty="0" err="1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вебінар</a:t>
            </a:r>
            <a:r>
              <a:rPr lang="uk-UA" sz="18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uk-UA" sz="1800" dirty="0">
                <a:solidFill>
                  <a:srgbClr val="050505"/>
                </a:solidFill>
                <a:latin typeface="arial" panose="020B0604020202020204" pitchFamily="34" charset="0"/>
              </a:rPr>
              <a:t>на тему </a:t>
            </a:r>
            <a:r>
              <a:rPr lang="uk-UA" sz="18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"Щеплення-правовий аспект» як доповідач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18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18.12.2021 Оксана </a:t>
            </a:r>
            <a:r>
              <a:rPr lang="uk-UA" sz="1800" b="0" i="0" dirty="0" err="1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Вітязь</a:t>
            </a:r>
            <a:r>
              <a:rPr lang="uk-UA" sz="18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 провела </a:t>
            </a:r>
            <a:r>
              <a:rPr lang="uk-UA" sz="1800" dirty="0" err="1">
                <a:solidFill>
                  <a:srgbClr val="050505"/>
                </a:solidFill>
                <a:latin typeface="arial" panose="020B0604020202020204" pitchFamily="34" charset="0"/>
              </a:rPr>
              <a:t>в</a:t>
            </a:r>
            <a:r>
              <a:rPr lang="uk-UA" sz="1800" b="0" i="0" dirty="0" err="1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ебінар</a:t>
            </a:r>
            <a:r>
              <a:rPr lang="uk-UA" sz="18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 на тему "Вакцинація-правовий аспект«, </a:t>
            </a:r>
            <a:r>
              <a:rPr lang="uk-UA" sz="1800" b="0" i="0">
                <a:solidFill>
                  <a:srgbClr val="050505"/>
                </a:solidFill>
                <a:effectLst/>
                <a:latin typeface="arial" panose="020B0604020202020204" pitchFamily="34" charset="0"/>
              </a:rPr>
              <a:t>як доповідач.</a:t>
            </a:r>
            <a:endParaRPr lang="uk-UA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dirty="0">
              <a:latin typeface="+mn-lt"/>
            </a:endParaRPr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185200" cy="87884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ІІ. Діяльність Комітету згідно з затвердженим планом</a:t>
            </a:r>
            <a:endParaRPr lang="uk-UA" sz="36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09600" y="2353270"/>
            <a:ext cx="7772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01</a:t>
            </a:r>
            <a:r>
              <a:rPr lang="uk-UA" sz="2000" dirty="0">
                <a:effectLst/>
                <a:ea typeface="Calibri" panose="020F0502020204030204" pitchFamily="34" charset="0"/>
              </a:rPr>
              <a:t> </a:t>
            </a:r>
            <a:r>
              <a:rPr lang="uk-UA" sz="2000" dirty="0">
                <a:ea typeface="Calibri" panose="020F0502020204030204" pitchFamily="34" charset="0"/>
              </a:rPr>
              <a:t>грудня</a:t>
            </a:r>
            <a:r>
              <a:rPr lang="uk-UA" sz="2000" dirty="0">
                <a:effectLst/>
                <a:ea typeface="Calibri" panose="020F0502020204030204" pitchFamily="34" charset="0"/>
              </a:rPr>
              <a:t> 2021 р., Комітетом медичного і фармацевтичного права та біоетики</a:t>
            </a:r>
            <a:r>
              <a:rPr lang="uk-UA" sz="2000" dirty="0">
                <a:ea typeface="Calibri" panose="020F0502020204030204" pitchFamily="34" charset="0"/>
              </a:rPr>
              <a:t>, Комітетом з міжнародного права та Комітетом </a:t>
            </a:r>
            <a:r>
              <a:rPr lang="uk-UA" sz="2000" dirty="0">
                <a:effectLst/>
                <a:ea typeface="Calibri" panose="020F0502020204030204" pitchFamily="34" charset="0"/>
              </a:rPr>
              <a:t>захисту прав людини, проведено Експертне обговорення на тему «Право людини (не) бути вакцинованою».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>
                <a:effectLst/>
                <a:ea typeface="Calibri" panose="020F0502020204030204" pitchFamily="34" charset="0"/>
              </a:rPr>
              <a:t>Під час заходу доповідачами обговорювались питання: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обов’язок на вакцинацію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Баланс приватного і публічного інтересу при вакцинопрофілактиці 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Право на таємницю про стан здоров’я в умовах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-19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межі права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Міжнародні стандарти та практика Європейського суду з прав людини у сфері охорони здоров’я та прав людини </a:t>
            </a:r>
            <a:endParaRPr lang="uk-UA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000" dirty="0">
                <a:effectLst/>
                <a:ea typeface="Calibri" panose="020F0502020204030204" pitchFamily="34" charset="0"/>
              </a:rPr>
              <a:t>Конституційність </a:t>
            </a:r>
            <a:r>
              <a:rPr lang="uk-UA" sz="2000" dirty="0" err="1">
                <a:effectLst/>
                <a:ea typeface="Calibri" panose="020F0502020204030204" pitchFamily="34" charset="0"/>
              </a:rPr>
              <a:t>локдауну</a:t>
            </a:r>
            <a:r>
              <a:rPr lang="uk-UA" sz="2000" dirty="0">
                <a:effectLst/>
                <a:ea typeface="Calibri" panose="020F0502020204030204" pitchFamily="34" charset="0"/>
              </a:rPr>
              <a:t> та інших обмежень. Приклад Іспанії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185200" cy="87884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ІІ. Діяльність Комітету згідно з затвердженим планом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6302" y="2438400"/>
            <a:ext cx="7835697" cy="646331"/>
          </a:xfrm>
          <a:prstGeom prst="rect">
            <a:avLst/>
          </a:prstGeom>
        </p:spPr>
        <p:txBody>
          <a:bodyPr/>
          <a:lstStyle/>
          <a:p>
            <a:pPr lvl="0">
              <a:buNone/>
            </a:pPr>
            <a:endParaRPr lang="uk-UA" sz="2400" b="1" dirty="0"/>
          </a:p>
          <a:p>
            <a:pPr lvl="0">
              <a:buNone/>
            </a:pPr>
            <a:endParaRPr lang="uk-UA" sz="1800" b="1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09600" y="2104487"/>
            <a:ext cx="7772400" cy="428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uk-UA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uk-UA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2021 р. відбувся </a:t>
            </a:r>
            <a:r>
              <a:rPr lang="uk-UA" sz="2200" dirty="0">
                <a:effectLst/>
                <a:ea typeface="Calibri" panose="020F0502020204030204" pitchFamily="34" charset="0"/>
              </a:rPr>
              <a:t>круглий стіл «</a:t>
            </a:r>
            <a:r>
              <a:rPr lang="uk-UA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Право громадських об’єднань на звернення до суду в інтересах третіх осіб у сфері охорони здоров'я</a:t>
            </a:r>
            <a:r>
              <a:rPr lang="uk-UA" sz="2200" dirty="0">
                <a:effectLst/>
                <a:ea typeface="Calibri" panose="020F0502020204030204" pitchFamily="34" charset="0"/>
              </a:rPr>
              <a:t>»</a:t>
            </a:r>
            <a:r>
              <a:rPr lang="uk-UA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Організатором заходу виступив Комітет медичного і фармацевтичного права та біоетики НААУ та </a:t>
            </a:r>
            <a:r>
              <a:rPr lang="uk-UA" sz="2200" dirty="0">
                <a:effectLst/>
                <a:ea typeface="Calibri" panose="020F0502020204030204" pitchFamily="34" charset="0"/>
              </a:rPr>
              <a:t>НДІ інтелектуальної власності </a:t>
            </a:r>
            <a:r>
              <a:rPr lang="uk-UA" sz="2200" dirty="0" err="1">
                <a:effectLst/>
                <a:ea typeface="Calibri" panose="020F0502020204030204" pitchFamily="34" charset="0"/>
              </a:rPr>
              <a:t>НАПрН</a:t>
            </a:r>
            <a:r>
              <a:rPr lang="uk-UA" sz="2200" dirty="0">
                <a:effectLst/>
                <a:ea typeface="Calibri" panose="020F0502020204030204" pitchFamily="34" charset="0"/>
              </a:rPr>
              <a:t> України</a:t>
            </a:r>
            <a:r>
              <a:rPr lang="uk-UA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dirty="0">
                <a:effectLst/>
                <a:ea typeface="Calibri" panose="020F0502020204030204" pitchFamily="34" charset="0"/>
              </a:rPr>
              <a:t>Під час заходу обговорювались питання представництва інтересів громадськими об’єднаннями, вироблення рекомендації щодо удосконалення законодавства України з метою розширення можливостей представництва громадськими об’єднаннями в судах інтересів не лише своїх членів, але й третіх осіб, приватний інтерес яких знаходить у предметі діяльності громадського об’єднання.</a:t>
            </a:r>
            <a:endParaRPr kumimoji="0" lang="uk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185200" cy="87884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ІІ. Діяльність Комітету згідно з затвердженим планом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6302" y="2438400"/>
            <a:ext cx="7835697" cy="646331"/>
          </a:xfrm>
          <a:prstGeom prst="rect">
            <a:avLst/>
          </a:prstGeom>
        </p:spPr>
        <p:txBody>
          <a:bodyPr/>
          <a:lstStyle/>
          <a:p>
            <a:pPr lvl="0">
              <a:buNone/>
            </a:pPr>
            <a:endParaRPr lang="uk-UA" sz="2400" b="1" dirty="0"/>
          </a:p>
          <a:p>
            <a:pPr lvl="0">
              <a:buNone/>
            </a:pPr>
            <a:endParaRPr lang="uk-UA" sz="1800" b="1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09600" y="2104488"/>
            <a:ext cx="7772400" cy="428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000"/>
              </a:spcAft>
            </a:pPr>
            <a:r>
              <a:rPr lang="uk-UA" sz="22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uk-UA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2021 р. відбудеться </a:t>
            </a:r>
            <a:r>
              <a:rPr lang="uk-UA" sz="2200" dirty="0">
                <a:effectLst/>
                <a:ea typeface="Calibri" panose="020F0502020204030204" pitchFamily="34" charset="0"/>
              </a:rPr>
              <a:t>круглий стіл </a:t>
            </a:r>
            <a:r>
              <a:rPr lang="uk-UA" sz="2200" b="1" dirty="0">
                <a:effectLst/>
                <a:ea typeface="Calibri" panose="020F0502020204030204" pitchFamily="34" charset="0"/>
              </a:rPr>
              <a:t>круглий стіл </a:t>
            </a:r>
            <a:r>
              <a:rPr lang="uk-UA" sz="2200" dirty="0">
                <a:effectLst/>
                <a:ea typeface="Calibri" panose="020F0502020204030204" pitchFamily="34" charset="0"/>
              </a:rPr>
              <a:t>«</a:t>
            </a:r>
            <a:r>
              <a:rPr lang="uk-UA" sz="22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Право на конфіденційність: спектральний погляд на дотримання прав людини у сфері надання медичної допомоги</a:t>
            </a:r>
            <a:r>
              <a:rPr lang="uk-UA" sz="2200" b="1" dirty="0">
                <a:effectLst/>
                <a:ea typeface="Calibri" panose="020F0502020204030204" pitchFamily="34" charset="0"/>
              </a:rPr>
              <a:t>»,</a:t>
            </a:r>
            <a:r>
              <a:rPr lang="uk-UA" sz="2200" dirty="0">
                <a:effectLst/>
                <a:ea typeface="Calibri" panose="020F0502020204030204" pitchFamily="34" charset="0"/>
              </a:rPr>
              <a:t> приурочений до Дня прав людини</a:t>
            </a:r>
            <a:r>
              <a:rPr lang="uk-UA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Організатором заходу виступив Комітет медичного і фармацевтичного права та біоетики НААУ.</a:t>
            </a:r>
            <a:endParaRPr lang="uk-UA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dirty="0">
                <a:effectLst/>
                <a:ea typeface="Calibri" panose="020F0502020204030204" pitchFamily="34" charset="0"/>
              </a:rPr>
              <a:t>Під час заходу планується обговорити нормативні гарантії дотримання прав людини в умовах обробки інформації з обмеженим доступом у сфері надання медичної допомоги, визначити виклики та шляхи подолання проблем з конфіденційністю в умовах </a:t>
            </a:r>
            <a:r>
              <a:rPr lang="en-US" sz="2200" dirty="0">
                <a:effectLst/>
                <a:ea typeface="Calibri" panose="020F0502020204030204" pitchFamily="34" charset="0"/>
              </a:rPr>
              <a:t>COVID</a:t>
            </a:r>
            <a:r>
              <a:rPr lang="uk-UA" sz="2200" dirty="0">
                <a:effectLst/>
                <a:ea typeface="Calibri" panose="020F0502020204030204" pitchFamily="34" charset="0"/>
              </a:rPr>
              <a:t>-19, а також розкрити </a:t>
            </a:r>
            <a:r>
              <a:rPr lang="uk-UA" sz="2200" dirty="0" err="1">
                <a:effectLst/>
                <a:ea typeface="Calibri" panose="020F0502020204030204" pitchFamily="34" charset="0"/>
              </a:rPr>
              <a:t>новельні</a:t>
            </a:r>
            <a:r>
              <a:rPr lang="uk-UA" sz="2200" dirty="0">
                <a:effectLst/>
                <a:ea typeface="Calibri" panose="020F0502020204030204" pitchFamily="34" charset="0"/>
              </a:rPr>
              <a:t> питання щодо ведення медичної документації.</a:t>
            </a:r>
            <a:endParaRPr kumimoji="0" lang="uk-UA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940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185200" cy="878840"/>
          </a:xfrm>
        </p:spPr>
        <p:txBody>
          <a:bodyPr>
            <a:noAutofit/>
          </a:bodyPr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9874" y="2209800"/>
            <a:ext cx="8292897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uk-UA" sz="2400" dirty="0">
              <a:cs typeface="Times New Roman" pitchFamily="18" charset="0"/>
            </a:endParaRPr>
          </a:p>
          <a:p>
            <a:pPr>
              <a:buNone/>
            </a:pPr>
            <a:endParaRPr lang="uk-UA" sz="1800" dirty="0"/>
          </a:p>
          <a:p>
            <a:pPr>
              <a:buNone/>
            </a:pPr>
            <a:endParaRPr lang="uk-UA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7653" y="2146535"/>
            <a:ext cx="8382000" cy="404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000"/>
              </a:spcAft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10 жовтня 2021 р. </a:t>
            </a:r>
            <a:r>
              <a:rPr lang="uk-UA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Вікторія Валах </a:t>
            </a:r>
            <a:r>
              <a:rPr lang="uk-UA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взяла участь як спікер у Всеукраїнському круглому столі з питань законності обов’язкової вакцинації. 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URL: </a:t>
            </a:r>
            <a:r>
              <a:rPr lang="en-US" sz="20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https://www.youtube.com/watch?v=IY3aa2sx0F4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12 жовтня 2021 р. </a:t>
            </a:r>
            <a:r>
              <a:rPr lang="uk-UA" sz="2000" b="1" dirty="0">
                <a:ea typeface="Calibri" panose="020F0502020204030204" pitchFamily="34" charset="0"/>
                <a:cs typeface="Arial" panose="020B0604020202020204" pitchFamily="34" charset="0"/>
              </a:rPr>
              <a:t>Вікторія Валах </a:t>
            </a:r>
            <a:r>
              <a:rPr lang="uk-UA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спільно Комітетами НААУ з трудового права та медичного і фармацевтичного права й біоетики проведено марафон </a:t>
            </a:r>
            <a:r>
              <a:rPr lang="uk-UA" sz="2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вебінарів</a:t>
            </a:r>
            <a:r>
              <a:rPr lang="uk-UA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на базі ВША, виступила із доповіддю на тему «Захист трудових прав в умовах проведення кампанії з вакцинопрофілактики від COVID-19»</a:t>
            </a:r>
          </a:p>
          <a:p>
            <a:pPr>
              <a:spcAft>
                <a:spcPts val="1000"/>
              </a:spcAft>
              <a:tabLst>
                <a:tab pos="18034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16 листопада 2021 р. </a:t>
            </a:r>
            <a:r>
              <a:rPr lang="uk-UA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Вікторія Валах та Оксана </a:t>
            </a:r>
            <a:r>
              <a:rPr lang="uk-UA" sz="20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Кашинцева</a:t>
            </a:r>
            <a:r>
              <a:rPr lang="uk-UA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як спікери взяли участь у відкритій лекції для журналістів організованій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Інститутом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журналістики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Київського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Національного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університету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</a:rPr>
              <a:t>імені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 Тараса Шевченка</a:t>
            </a:r>
            <a:endParaRPr lang="uk-UA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185200" cy="878840"/>
          </a:xfrm>
        </p:spPr>
        <p:txBody>
          <a:bodyPr>
            <a:noAutofit/>
          </a:bodyPr>
          <a:lstStyle/>
          <a:p>
            <a:r>
              <a:rPr lang="uk-UA" b="1" dirty="0">
                <a:latin typeface="+mn-lt"/>
              </a:rPr>
              <a:t>Активності членів Комітету поза затвердженим планом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49874" y="2209800"/>
            <a:ext cx="8292897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uk-UA" sz="2400" dirty="0">
              <a:cs typeface="Times New Roman" pitchFamily="18" charset="0"/>
            </a:endParaRPr>
          </a:p>
          <a:p>
            <a:pPr>
              <a:buNone/>
            </a:pPr>
            <a:endParaRPr lang="uk-UA" sz="1800" dirty="0"/>
          </a:p>
          <a:p>
            <a:pPr>
              <a:buNone/>
            </a:pPr>
            <a:endParaRPr lang="uk-UA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7653" y="1992645"/>
            <a:ext cx="8382000" cy="434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0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 жовтня 2021 р. </a:t>
            </a:r>
            <a:r>
              <a:rPr lang="uk-U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Наталія </a:t>
            </a:r>
            <a:r>
              <a:rPr lang="uk-UA" sz="20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Чорновус</a:t>
            </a:r>
            <a:r>
              <a:rPr lang="uk-UA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провела лекцію на тему: «Практика ЄСПЛ - право на життя, свободу та особисту недоторканість» для студентів Львівського державного університету внутрішніх справ.</a:t>
            </a:r>
            <a:endParaRPr lang="uk-UA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19-20 жовтня 2021 р. </a:t>
            </a:r>
            <a:r>
              <a:rPr lang="uk-UA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Ірина </a:t>
            </a:r>
            <a:r>
              <a:rPr lang="uk-UA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Сенюта</a:t>
            </a:r>
            <a:r>
              <a:rPr lang="uk-UA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Христина </a:t>
            </a:r>
            <a:r>
              <a:rPr lang="uk-UA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Терешко</a:t>
            </a:r>
            <a:r>
              <a:rPr lang="uk-UA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взяли участь у Науково-практичній конференції з міжнародною участю «Актуальні </a:t>
            </a:r>
            <a:r>
              <a:rPr lang="uk-UA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мультидисциплінарні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питання </a:t>
            </a:r>
            <a:r>
              <a:rPr lang="uk-UA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перинатології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неонатології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та педіатрії: клінічні і правові аспекти». На заході Ірина </a:t>
            </a:r>
            <a:r>
              <a:rPr lang="uk-UA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Сенюта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виступила із доповіддю на тему: «Медичні дані: як правильно медичному працівнику їх обробляти?», Христина </a:t>
            </a:r>
            <a:r>
              <a:rPr lang="uk-UA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Терешко</a:t>
            </a:r>
            <a:r>
              <a:rPr lang="uk-UA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розкрила тему: «Підстави та порядок розірвання трудового договору з медичним працівником».</a:t>
            </a:r>
          </a:p>
          <a:p>
            <a:r>
              <a:rPr lang="uk-UA" sz="2000" dirty="0">
                <a:effectLst/>
                <a:ea typeface="Calibri" panose="020F0502020204030204" pitchFamily="34" charset="0"/>
              </a:rPr>
              <a:t>21 жовтня 2021 </a:t>
            </a:r>
            <a:r>
              <a:rPr lang="uk-UA" sz="2000" b="1" dirty="0">
                <a:effectLst/>
                <a:ea typeface="Calibri" panose="020F0502020204030204" pitchFamily="34" charset="0"/>
              </a:rPr>
              <a:t>Олександр </a:t>
            </a:r>
            <a:r>
              <a:rPr lang="uk-UA" sz="2000" b="1" dirty="0" err="1">
                <a:effectLst/>
                <a:ea typeface="Calibri" panose="020F0502020204030204" pitchFamily="34" charset="0"/>
              </a:rPr>
              <a:t>Корнага</a:t>
            </a:r>
            <a:r>
              <a:rPr lang="uk-UA" sz="2000" b="1" dirty="0">
                <a:effectLst/>
                <a:ea typeface="Calibri" panose="020F0502020204030204" pitchFamily="34" charset="0"/>
              </a:rPr>
              <a:t> </a:t>
            </a:r>
            <a:r>
              <a:rPr lang="uk-UA" sz="2000" dirty="0">
                <a:effectLst/>
                <a:ea typeface="Calibri" panose="020F0502020204030204" pitchFamily="34" charset="0"/>
              </a:rPr>
              <a:t>взяв участь у </a:t>
            </a:r>
            <a:r>
              <a:rPr lang="uk-UA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конференції </a:t>
            </a:r>
            <a:r>
              <a:rPr lang="uk-UA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«Актуальні питання сучасного акушерства та гінекології» та виступив з доповіддю на тему: «</a:t>
            </a:r>
            <a:r>
              <a:rPr lang="uk-UA" sz="2000" dirty="0">
                <a:effectLst/>
                <a:ea typeface="Calibri" panose="020F0502020204030204" pitchFamily="34" charset="0"/>
              </a:rPr>
              <a:t>Новий протокол безпеки лікаря».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</TotalTime>
  <Words>2665</Words>
  <Application>Microsoft Office PowerPoint</Application>
  <PresentationFormat>Екран (4:3)</PresentationFormat>
  <Paragraphs>103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31" baseType="lpstr">
      <vt:lpstr>arial</vt:lpstr>
      <vt:lpstr>arial</vt:lpstr>
      <vt:lpstr>Aroania</vt:lpstr>
      <vt:lpstr>Calibri</vt:lpstr>
      <vt:lpstr>FreeSans</vt:lpstr>
      <vt:lpstr>Symbol</vt:lpstr>
      <vt:lpstr>Times New Roman</vt:lpstr>
      <vt:lpstr>Office Theme</vt:lpstr>
      <vt:lpstr>Звіт про роботу  Комітету медичного і фармацевтичного права та біоетики НААУ  жовтень-грудень 2021 р.</vt:lpstr>
      <vt:lpstr>Презентація PowerPoint</vt:lpstr>
      <vt:lpstr>Презентація PowerPoint</vt:lpstr>
      <vt:lpstr>Презентація PowerPoint</vt:lpstr>
      <vt:lpstr>ІІ. Діяльність Комітету згідно з затвердженим планом</vt:lpstr>
      <vt:lpstr>ІІ. Діяльність Комітету згідно з затвердженим планом</vt:lpstr>
      <vt:lpstr>ІІ. Діяльність Комітету згідно з затвердженим планом</vt:lpstr>
      <vt:lpstr>Активності членів Комітету поза затвердженим планом </vt:lpstr>
      <vt:lpstr>Активності членів Комітету поза затвердженим планом </vt:lpstr>
      <vt:lpstr>Активності членів Комітету поза затвердженим планом </vt:lpstr>
      <vt:lpstr>Активності членів Комітету поза затвердженим планом </vt:lpstr>
      <vt:lpstr>Активності членів Комітету поза затвердженим планом  </vt:lpstr>
      <vt:lpstr>Активності членів Комітету поза затвердженим планом </vt:lpstr>
      <vt:lpstr>Активності членів Комітету поза затвердженим планом </vt:lpstr>
      <vt:lpstr>Активності членів Комітету поза затвердженим планом </vt:lpstr>
      <vt:lpstr>Заплановані активності членів Комітету поза затвердженим планом </vt:lpstr>
      <vt:lpstr>ІV. Робота зі ЗМІ </vt:lpstr>
      <vt:lpstr>ІV. Робота зі ЗМІ </vt:lpstr>
      <vt:lpstr>ІV. Робота зі ЗМІ </vt:lpstr>
      <vt:lpstr>ІV. Робота зі ЗМІ </vt:lpstr>
      <vt:lpstr>ІV. Робота зі ЗМІ </vt:lpstr>
      <vt:lpstr>ІV. Робота зі студентством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m.krapivner</dc:creator>
  <cp:lastModifiedBy>Юридична фірма MedLex</cp:lastModifiedBy>
  <cp:revision>42</cp:revision>
  <dcterms:created xsi:type="dcterms:W3CDTF">2021-03-24T15:53:46Z</dcterms:created>
  <dcterms:modified xsi:type="dcterms:W3CDTF">2021-12-10T11:10:46Z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2021-03-24T00:00:00Z</vt:filetime>
  </property>
</Properties>
</file>